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7559675" cx="10080625"/>
  <p:notesSz cx="7559675" cy="10691800"/>
  <p:embeddedFontLst>
    <p:embeddedFont>
      <p:font typeface="Tahoma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83" roundtripDataSignature="AMtx7mjYybRY5u62i53+MUleDwHslQj/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customschemas.google.com/relationships/presentationmetadata" Target="meta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font" Target="fonts/Tahoma-bold.fntdata"/><Relationship Id="rId81" Type="http://schemas.openxmlformats.org/officeDocument/2006/relationships/font" Target="fonts/Tahoma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12862" y="1027112"/>
            <a:ext cx="4932362" cy="3698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/>
          <p:nvPr/>
        </p:nvSpPr>
        <p:spPr>
          <a:xfrm>
            <a:off x="1312862" y="1027112"/>
            <a:ext cx="4933950" cy="370046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312862" y="1027112"/>
            <a:ext cx="4932362" cy="36988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1312862" y="1027112"/>
            <a:ext cx="4933950" cy="3700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" name="Google Shape;201;p21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p22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" name="Google Shape;213;p23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9" name="Google Shape;219;p24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7" name="Google Shape;237;p2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3" name="Google Shape;243;p28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" name="Google Shape;249;p29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1312862" y="1027112"/>
            <a:ext cx="4933950" cy="3700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3" name="Google Shape;273;p33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9" name="Google Shape;279;p34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5" name="Google Shape;285;p35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36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7" name="Google Shape;297;p3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p38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9" name="Google Shape;309;p39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/>
          <p:nvPr>
            <p:ph idx="2" type="sldImg"/>
          </p:nvPr>
        </p:nvSpPr>
        <p:spPr>
          <a:xfrm>
            <a:off x="1312862" y="1027112"/>
            <a:ext cx="4933950" cy="3700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5" name="Google Shape;315;p40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0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5" name="Google Shape;335;p41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2" name="Google Shape;342;p42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2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9" name="Google Shape;349;p43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6" name="Google Shape;356;p44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4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3" name="Google Shape;363;p45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5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46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6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9" name="Google Shape;379;p4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5" name="Google Shape;385;p48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8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1" name="Google Shape;391;p49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9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1312862" y="1027112"/>
            <a:ext cx="4933950" cy="3700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8" name="Google Shape;398;p50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0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5" name="Google Shape;405;p51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1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2" name="Google Shape;412;p52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0" name="Google Shape;420;p53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3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7" name="Google Shape;427;p54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4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4" name="Google Shape;434;p55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5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1" name="Google Shape;441;p56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8" name="Google Shape;448;p57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7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5" name="Google Shape;455;p58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8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2" name="Google Shape;462;p59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9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9" name="Google Shape;469;p60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0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6" name="Google Shape;476;p61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3" name="Google Shape;483;p62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2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0" name="Google Shape;490;p63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3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7" name="Google Shape;497;p64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4" name="Google Shape;504;p65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6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0" name="Google Shape;510;p66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6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7" name="Google Shape;517;p67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7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5" name="Google Shape;525;p68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8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2" name="Google Shape;532;p69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9" name="Google Shape;539;p70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6" name="Google Shape;546;p71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1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3" name="Google Shape;553;p72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2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3:notes"/>
          <p:cNvSpPr/>
          <p:nvPr>
            <p:ph idx="2" type="sldImg"/>
          </p:nvPr>
        </p:nvSpPr>
        <p:spPr>
          <a:xfrm>
            <a:off x="1312862" y="1027112"/>
            <a:ext cx="4933950" cy="3700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9" name="Google Shape;559;p73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3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260475" y="801687"/>
            <a:ext cx="5040312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9:notes"/>
          <p:cNvSpPr/>
          <p:nvPr/>
        </p:nvSpPr>
        <p:spPr>
          <a:xfrm>
            <a:off x="755650" y="5078412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6"/>
          <p:cNvSpPr txBox="1"/>
          <p:nvPr>
            <p:ph type="title"/>
          </p:nvPr>
        </p:nvSpPr>
        <p:spPr>
          <a:xfrm>
            <a:off x="741362" y="282575"/>
            <a:ext cx="860583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76"/>
          <p:cNvSpPr txBox="1"/>
          <p:nvPr>
            <p:ph idx="1" type="body"/>
          </p:nvPr>
        </p:nvSpPr>
        <p:spPr>
          <a:xfrm>
            <a:off x="741362" y="1963737"/>
            <a:ext cx="8770937" cy="4935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00">
            <a:noAutofit/>
          </a:bodyPr>
          <a:lstStyle>
            <a:lvl1pPr indent="-228600" lvl="0" marL="45720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7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8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8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8"/>
          <p:cNvSpPr txBox="1"/>
          <p:nvPr>
            <p:ph idx="12" type="sldNum"/>
          </p:nvPr>
        </p:nvSpPr>
        <p:spPr>
          <a:xfrm>
            <a:off x="7391400" y="6884987"/>
            <a:ext cx="2347912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14313" lvl="0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4313" lvl="1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4313" lvl="2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4313" lvl="3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4313" lvl="4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4313" lvl="5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4313" lvl="6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4313" lvl="7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4313" lvl="8" marL="2159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4313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0"/>
          <p:cNvSpPr txBox="1"/>
          <p:nvPr>
            <p:ph idx="12" type="sldNum"/>
          </p:nvPr>
        </p:nvSpPr>
        <p:spPr>
          <a:xfrm>
            <a:off x="7475537" y="7034212"/>
            <a:ext cx="234950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5"/>
          <p:cNvSpPr txBox="1"/>
          <p:nvPr>
            <p:ph type="title"/>
          </p:nvPr>
        </p:nvSpPr>
        <p:spPr>
          <a:xfrm>
            <a:off x="741362" y="282575"/>
            <a:ext cx="860583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4000" u="none" cap="none" strike="noStrik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5"/>
          <p:cNvSpPr txBox="1"/>
          <p:nvPr>
            <p:ph idx="1" type="body"/>
          </p:nvPr>
        </p:nvSpPr>
        <p:spPr>
          <a:xfrm>
            <a:off x="741362" y="1963737"/>
            <a:ext cx="8770937" cy="4935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00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75"/>
          <p:cNvSpPr/>
          <p:nvPr/>
        </p:nvSpPr>
        <p:spPr>
          <a:xfrm>
            <a:off x="725487" y="7077075"/>
            <a:ext cx="9355137" cy="96837"/>
          </a:xfrm>
          <a:prstGeom prst="roundRect">
            <a:avLst>
              <a:gd fmla="val 360" name="adj"/>
            </a:avLst>
          </a:prstGeom>
          <a:solidFill>
            <a:srgbClr val="FF9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75"/>
          <p:cNvSpPr/>
          <p:nvPr/>
        </p:nvSpPr>
        <p:spPr>
          <a:xfrm>
            <a:off x="1987550" y="7289800"/>
            <a:ext cx="8091487" cy="96837"/>
          </a:xfrm>
          <a:prstGeom prst="roundRect">
            <a:avLst>
              <a:gd fmla="val 360" name="adj"/>
            </a:avLst>
          </a:prstGeom>
          <a:solidFill>
            <a:srgbClr val="FF9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7"/>
          <p:cNvSpPr/>
          <p:nvPr/>
        </p:nvSpPr>
        <p:spPr>
          <a:xfrm>
            <a:off x="1595437" y="84137"/>
            <a:ext cx="81454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7"/>
          <p:cNvSpPr/>
          <p:nvPr/>
        </p:nvSpPr>
        <p:spPr>
          <a:xfrm>
            <a:off x="1595437" y="1544637"/>
            <a:ext cx="8145462" cy="4986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7"/>
          <p:cNvSpPr/>
          <p:nvPr/>
        </p:nvSpPr>
        <p:spPr>
          <a:xfrm>
            <a:off x="1595437" y="6884987"/>
            <a:ext cx="235108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7"/>
          <p:cNvSpPr/>
          <p:nvPr/>
        </p:nvSpPr>
        <p:spPr>
          <a:xfrm>
            <a:off x="3863975" y="6884987"/>
            <a:ext cx="3192462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7"/>
          <p:cNvSpPr txBox="1"/>
          <p:nvPr>
            <p:ph idx="12" type="sldNum"/>
          </p:nvPr>
        </p:nvSpPr>
        <p:spPr>
          <a:xfrm>
            <a:off x="7391400" y="6884987"/>
            <a:ext cx="2347912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14311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14311" lvl="1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14311" lvl="2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14311" lvl="3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14311" lvl="4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14311" lvl="5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14311" lvl="6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14311" lvl="7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14311" lvl="8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-214311" lvl="0" marL="2159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77"/>
          <p:cNvSpPr txBox="1"/>
          <p:nvPr>
            <p:ph type="title"/>
          </p:nvPr>
        </p:nvSpPr>
        <p:spPr>
          <a:xfrm>
            <a:off x="503237" y="301625"/>
            <a:ext cx="906938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77"/>
          <p:cNvSpPr txBox="1"/>
          <p:nvPr>
            <p:ph idx="1" type="body"/>
          </p:nvPr>
        </p:nvSpPr>
        <p:spPr>
          <a:xfrm>
            <a:off x="503237" y="1768475"/>
            <a:ext cx="9069387" cy="498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00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9"/>
          <p:cNvSpPr txBox="1"/>
          <p:nvPr>
            <p:ph type="title"/>
          </p:nvPr>
        </p:nvSpPr>
        <p:spPr>
          <a:xfrm>
            <a:off x="1595437" y="84137"/>
            <a:ext cx="814387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79"/>
          <p:cNvSpPr txBox="1"/>
          <p:nvPr>
            <p:ph idx="1" type="body"/>
          </p:nvPr>
        </p:nvSpPr>
        <p:spPr>
          <a:xfrm>
            <a:off x="1595437" y="1544637"/>
            <a:ext cx="8143875" cy="498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9"/>
          <p:cNvSpPr/>
          <p:nvPr/>
        </p:nvSpPr>
        <p:spPr>
          <a:xfrm>
            <a:off x="252412" y="7034212"/>
            <a:ext cx="2352675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9"/>
          <p:cNvSpPr/>
          <p:nvPr/>
        </p:nvSpPr>
        <p:spPr>
          <a:xfrm>
            <a:off x="3443287" y="7034212"/>
            <a:ext cx="3192462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9"/>
          <p:cNvSpPr txBox="1"/>
          <p:nvPr>
            <p:ph idx="12" type="sldNum"/>
          </p:nvPr>
        </p:nvSpPr>
        <p:spPr>
          <a:xfrm>
            <a:off x="7475537" y="7034212"/>
            <a:ext cx="234950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C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99C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bidi.unam.mx/index.php/acceso-remoto" TargetMode="External"/><Relationship Id="rId4" Type="http://schemas.openxmlformats.org/officeDocument/2006/relationships/hyperlink" Target="mailto:coordinacionbibliotecas@unam.edu.mx" TargetMode="External"/><Relationship Id="rId5" Type="http://schemas.openxmlformats.org/officeDocument/2006/relationships/hyperlink" Target="http://acceso.conricyt.mx/" TargetMode="External"/><Relationship Id="rId6" Type="http://schemas.openxmlformats.org/officeDocument/2006/relationships/hyperlink" Target="http://acceso.conricyt.mx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jpg"/><Relationship Id="rId4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jpg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jp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jp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jpg"/><Relationship Id="rId4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jp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jp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#P&#225;gina%204" TargetMode="External"/><Relationship Id="rId4" Type="http://schemas.openxmlformats.org/officeDocument/2006/relationships/hyperlink" Target="#P&#225;gina%2046" TargetMode="External"/><Relationship Id="rId5" Type="http://schemas.openxmlformats.org/officeDocument/2006/relationships/hyperlink" Target="#P&#225;gina%2053" TargetMode="External"/><Relationship Id="rId6" Type="http://schemas.openxmlformats.org/officeDocument/2006/relationships/hyperlink" Target="#P&#225;gina%2060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jpg"/><Relationship Id="rId4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jpg"/><Relationship Id="rId4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jpg"/><Relationship Id="rId4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jpg"/><Relationship Id="rId4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jpg"/><Relationship Id="rId4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jpg"/><Relationship Id="rId4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jpg"/><Relationship Id="rId4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jp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jpg"/><Relationship Id="rId4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jpg"/><Relationship Id="rId4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jpg"/><Relationship Id="rId4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jp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>
            <p:ph type="title"/>
          </p:nvPr>
        </p:nvSpPr>
        <p:spPr>
          <a:xfrm>
            <a:off x="741362" y="282575"/>
            <a:ext cx="860742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5275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rPr>
              <a:t>Introducción al uso de la biblioteca digital</a:t>
            </a:r>
            <a:endParaRPr/>
          </a:p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741362" y="2035175"/>
            <a:ext cx="8772525" cy="5954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00">
            <a:noAutofit/>
          </a:bodyPr>
          <a:lstStyle/>
          <a:p>
            <a:pPr indent="-323850" lvl="0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Creación de cuentas de acceso a la biblioteca digital, Riu, conricyt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Catálogos generales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Recursos digitales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libro electrónico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Revistas electrónica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Bases de datos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 al uso de gestores de referencia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 cap="none" strike="noStrike">
              <a:solidFill>
                <a:srgbClr val="E6E6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3200" u="none">
              <a:solidFill>
                <a:srgbClr val="E6E6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606550"/>
            <a:ext cx="9072562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/>
        </p:nvSpPr>
        <p:spPr>
          <a:xfrm>
            <a:off x="419100" y="503237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GEOTECTONICA</a:t>
            </a:r>
            <a:b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Bibliografía básica:</a:t>
            </a:r>
            <a:b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503237" y="1344612"/>
            <a:ext cx="8988425" cy="604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344612"/>
            <a:ext cx="9072562" cy="579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606550"/>
            <a:ext cx="9072562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606550"/>
            <a:ext cx="9072562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37" y="1606550"/>
            <a:ext cx="9072562" cy="51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/>
        </p:nvSpPr>
        <p:spPr>
          <a:xfrm>
            <a:off x="419100" y="252412"/>
            <a:ext cx="9323387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BUSQUEDA AVANZADA</a:t>
            </a:r>
            <a:br>
              <a:rPr b="0" i="0" lang="en-US" sz="3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3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EN LIBRUNAM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b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type="title"/>
          </p:nvPr>
        </p:nvSpPr>
        <p:spPr>
          <a:xfrm>
            <a:off x="741362" y="282575"/>
            <a:ext cx="860742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5275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9966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rgbClr val="FF9966"/>
                </a:solidFill>
                <a:latin typeface="Arial"/>
                <a:ea typeface="Arial"/>
                <a:cs typeface="Arial"/>
                <a:sym typeface="Arial"/>
              </a:rPr>
              <a:t>CREACION DE CUENTAS DE ACCESO</a:t>
            </a:r>
            <a:endParaRPr/>
          </a:p>
        </p:txBody>
      </p:sp>
      <p:sp>
        <p:nvSpPr>
          <p:cNvPr id="54" name="Google Shape;54;p2"/>
          <p:cNvSpPr txBox="1"/>
          <p:nvPr>
            <p:ph idx="1" type="body"/>
          </p:nvPr>
        </p:nvSpPr>
        <p:spPr>
          <a:xfrm>
            <a:off x="741362" y="1182687"/>
            <a:ext cx="8978900" cy="884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200">
            <a:noAutofit/>
          </a:bodyPr>
          <a:lstStyle/>
          <a:p>
            <a:pPr indent="-323850" lvl="0" marL="4318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Cuenta RIU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INGRESO A LA RED INALAMBRICA UNIVERSITARIA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Ingresa al sitio riu.unam.mx sigue las instrucciones de la página, antes crea una cuenta en comunidad.unam.mx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Cuenta acceso remoto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ACCESO A LOS RECURSOS DIGITALES DE LA UNAM 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Ingresa al sitio </a:t>
            </a:r>
            <a:r>
              <a:rPr b="0" i="0" lang="en-US" sz="3200" u="sng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https://www.bidi.unam.mx/index.php/acceso-remoto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no puedes crear tu cuenta envía correo a: </a:t>
            </a:r>
            <a:r>
              <a:rPr b="0" i="0" lang="en-US" sz="3200" u="sng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coordinacionbibliotecas@unam.edu.mx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1440"/>
              <a:buFont typeface="Noto Sans Symbols"/>
              <a:buChar char="●"/>
            </a:pPr>
            <a:r>
              <a:rPr b="0" i="0" lang="en-US" sz="3200" u="none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Cuenta por medio de conricyt</a:t>
            </a:r>
            <a:endParaRPr/>
          </a:p>
          <a:p>
            <a:pPr indent="-323850" lvl="0" marL="4318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Times New Roman"/>
              <a:buNone/>
            </a:pPr>
            <a:r>
              <a:rPr b="0" i="0" lang="en-US" sz="3200" u="sng">
                <a:solidFill>
                  <a:srgbClr val="E6E6E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http://acceso.conricyt.mx/</a:t>
            </a:r>
            <a:endParaRPr/>
          </a:p>
          <a:p>
            <a:pPr indent="-342900" lvl="0" marL="3429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3200" u="sng">
              <a:solidFill>
                <a:srgbClr val="E6E6E6"/>
              </a:solidFill>
              <a:latin typeface="Times New Roman"/>
              <a:ea typeface="Times New Roman"/>
              <a:cs typeface="Times New Roman"/>
              <a:sym typeface="Times New Roman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03237" y="1343025"/>
            <a:ext cx="9072562" cy="562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CATALOGO COLECTIVO QUE CONTIENE LAS PUBLICACIONES PERIODICAS O SERIADAS DEL SISTEMA DE BIBLIOTECAS DE LA UNAM, ASI COMO UNIVERSIDADES PUBLICAS, PRIVADAS, REGIONALES Y ORGANISMOS SOCIALES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BUSQUEDA BASICA SERIUNAM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TESIUNAM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503237" y="1343025"/>
            <a:ext cx="9072562" cy="562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BASE DE DATOS QUE CONTIENE TODAS LAS TESIS CORRESPONDIENTES A LOS GRADUADOS EN LICENCIATURA Y POSGRADO DE LA UNAM.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700087" y="-198437"/>
            <a:ext cx="860742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5275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4000" u="none">
              <a:solidFill>
                <a:srgbClr val="FF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360362"/>
            <a:ext cx="8567737" cy="605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MAPAMEX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503237" y="1511300"/>
            <a:ext cx="9072562" cy="361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BASE DE DATOS QUE CONTIENE EL ACERVO DE MAPAS CORRESPONDIENTES A 13 MAPOTECAS DE LA RED DE CONSULTA DEL INSTITUTO NACIONAL DE ESTADISTICA GEOGRAFIA E INFORMATICA.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419100" y="284162"/>
            <a:ext cx="9323387" cy="688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336550" y="1344612"/>
            <a:ext cx="9418637" cy="3527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BASES DE DATOS PARA EL AREA DE INGENIERIA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1511300" y="4200525"/>
            <a:ext cx="7056437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/>
        </p:nvSpPr>
        <p:spPr>
          <a:xfrm>
            <a:off x="503237" y="1511300"/>
            <a:ext cx="8904287" cy="529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LA UNAM A TRAVES DE LA DIRECCION GENERAL DE BIBLIOTECAS HA CONTRATADO SERVICIOS DE INFORMACION PARA TODA SU COMUNIDAD ACADEMICA A FIN DE COADYUVAR EN LAS LABORES DE DOCENCIA E INVESTIGACION</a:t>
            </a: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741362" y="282575"/>
            <a:ext cx="860742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5275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4000" u="none">
              <a:solidFill>
                <a:srgbClr val="FF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725" y="576262"/>
            <a:ext cx="8783637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/>
        </p:nvSpPr>
        <p:spPr>
          <a:xfrm>
            <a:off x="1485900" y="168275"/>
            <a:ext cx="77279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6369050" y="3863975"/>
            <a:ext cx="2519362" cy="3192462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1385887" y="3948112"/>
            <a:ext cx="2603500" cy="327660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531937" y="4173537"/>
            <a:ext cx="2247900" cy="18589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COMPLETO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Permiten acceder al artículo original como fue publicado en la fuente de información inicial.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/>
          <p:nvPr/>
        </p:nvSpPr>
        <p:spPr>
          <a:xfrm flipH="1">
            <a:off x="5365750" y="3502025"/>
            <a:ext cx="1003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3714750" y="1568450"/>
            <a:ext cx="3302000" cy="1762125"/>
            <a:chOff x="2340" y="988"/>
            <a:chExt cx="2080" cy="1110"/>
          </a:xfrm>
        </p:grpSpPr>
        <p:grpSp>
          <p:nvGrpSpPr>
            <p:cNvPr id="324" name="Google Shape;324;p40"/>
            <p:cNvGrpSpPr/>
            <p:nvPr/>
          </p:nvGrpSpPr>
          <p:grpSpPr>
            <a:xfrm>
              <a:off x="2340" y="1087"/>
              <a:ext cx="2080" cy="1011"/>
              <a:chOff x="2340" y="1087"/>
              <a:chExt cx="2080" cy="1011"/>
            </a:xfrm>
          </p:grpSpPr>
          <p:sp>
            <p:nvSpPr>
              <p:cNvPr id="325" name="Google Shape;325;p40"/>
              <p:cNvSpPr/>
              <p:nvPr/>
            </p:nvSpPr>
            <p:spPr>
              <a:xfrm>
                <a:off x="2363" y="1119"/>
                <a:ext cx="2057" cy="979"/>
              </a:xfrm>
              <a:prstGeom prst="ellipse">
                <a:avLst/>
              </a:prstGeom>
              <a:gradFill>
                <a:gsLst>
                  <a:gs pos="0">
                    <a:srgbClr val="3333CC"/>
                  </a:gs>
                  <a:gs pos="100000">
                    <a:srgbClr val="191963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340" y="1087"/>
                <a:ext cx="2057" cy="978"/>
              </a:xfrm>
              <a:prstGeom prst="ellipse">
                <a:avLst/>
              </a:prstGeom>
              <a:gradFill>
                <a:gsLst>
                  <a:gs pos="0">
                    <a:srgbClr val="A5A5E8"/>
                  </a:gs>
                  <a:gs pos="100000">
                    <a:srgbClr val="3333CC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" name="Google Shape;327;p40"/>
            <p:cNvSpPr/>
            <p:nvPr/>
          </p:nvSpPr>
          <p:spPr>
            <a:xfrm>
              <a:off x="2438" y="988"/>
              <a:ext cx="1862" cy="929"/>
            </a:xfrm>
            <a:prstGeom prst="ellipse">
              <a:avLst/>
            </a:prstGeom>
            <a:gradFill>
              <a:gsLst>
                <a:gs pos="0">
                  <a:srgbClr val="475E76"/>
                </a:gs>
                <a:gs pos="100000">
                  <a:srgbClr val="99CCFF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463" y="993"/>
              <a:ext cx="1817" cy="906"/>
            </a:xfrm>
            <a:prstGeom prst="ellipse">
              <a:avLst/>
            </a:prstGeom>
            <a:gradFill>
              <a:gsLst>
                <a:gs pos="0">
                  <a:srgbClr val="99CCFF">
                    <a:alpha val="0"/>
                  </a:srgbClr>
                </a:gs>
                <a:gs pos="100000">
                  <a:srgbClr val="DBEDFF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481" y="1002"/>
              <a:ext cx="1729" cy="847"/>
            </a:xfrm>
            <a:prstGeom prst="ellipse">
              <a:avLst/>
            </a:prstGeom>
            <a:gradFill>
              <a:gsLst>
                <a:gs pos="0">
                  <a:srgbClr val="79A2CA"/>
                </a:gs>
                <a:gs pos="100000">
                  <a:srgbClr val="99CCFF">
                    <a:alpha val="49411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573" y="1021"/>
              <a:ext cx="1522" cy="686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99CCFF">
                    <a:alpha val="39215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40"/>
          <p:cNvSpPr txBox="1"/>
          <p:nvPr/>
        </p:nvSpPr>
        <p:spPr>
          <a:xfrm>
            <a:off x="4545012" y="1890712"/>
            <a:ext cx="1493837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6502400" y="4281487"/>
            <a:ext cx="2247900" cy="20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Contienen únicamente referencias al documento original para después ser localizado a través de otros sistemas de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AMBIENTAL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Aquatic sciences and engineering abstracts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 sciences and pollution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complete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Oceanic abstracts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Springer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resources abstracts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CIVIL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Asce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/>
        </p:nvSpPr>
        <p:spPr>
          <a:xfrm>
            <a:off x="1679575" y="1587"/>
            <a:ext cx="6719887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ELECTRICA Y MECANICA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1935162" y="1427162"/>
            <a:ext cx="6208712" cy="5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Digital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ASME Digital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Derwent  Innovation 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Emerald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ebook collection Springer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Engineered Materials Abstracts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Explore Digital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INSPEC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Mechanical Engineering Abstracts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Spie Digital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Springer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282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ETDE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EXPLORACION Y EXPLOTACION DE LOS RECURSOS NATURALES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4872037" y="3613150"/>
            <a:ext cx="203200" cy="407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4786312" y="6221412"/>
            <a:ext cx="3206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2100262" y="2478087"/>
            <a:ext cx="6224587" cy="3871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⮚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⮚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⮚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⮚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Georefs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⮚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68325" lvl="0" marL="568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INGENIERIA DE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Academic search complete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Dissertations and thesis proquest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Emerald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Sage publishing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direct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⮚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Springer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/>
        </p:nvSpPr>
        <p:spPr>
          <a:xfrm>
            <a:off x="755650" y="2519362"/>
            <a:ext cx="8567737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LIBRO ELECTRÓNICO</a:t>
            </a:r>
            <a:b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336550" y="5375275"/>
            <a:ext cx="9407525" cy="6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/>
        </p:nvSpPr>
        <p:spPr>
          <a:xfrm>
            <a:off x="839787" y="503237"/>
            <a:ext cx="8567737" cy="5040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creada en el año 2002, por la Dirección General de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Bibliotecas de la UNAM. Comprende los registros bibliográficos y el acceso al texto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completo, tanto del material adquirido Por compra, canje o donación, como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 obtenido a través de la firma de convenios de intercambio y co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laboración. Asimismo, incorpora títulos producidos por la propia UNAM y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obras que son del dominio público. Todos los materiales han sido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seleccionados por su alta calidad académica, ya que el catálogo tiene la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finalidad de servir como herramienta de apoyo para la docencia,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investigación y difusión de la cultura. Brinda la posibilidad de recuperar información de manera sencilla y rápida a través de sus diferentes opciones de búsqueda y desplegar la información en formato HTML o PDF.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/>
        </p:nvSpPr>
        <p:spPr>
          <a:xfrm>
            <a:off x="1176337" y="671512"/>
            <a:ext cx="8567737" cy="6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ASPECTOS A TOMAR EN CUENTA EN LA CONSULTA DEL LIBRO ELECTRÓNICO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1679575" y="2687637"/>
            <a:ext cx="80645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ACCESO COMERCIAL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PRÉSTAMO 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36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741362" y="282575"/>
            <a:ext cx="860742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5275">
            <a:noAutofit/>
          </a:bodyPr>
          <a:lstStyle/>
          <a:p>
            <a: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4000" u="none">
              <a:solidFill>
                <a:srgbClr val="FF9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62" y="792162"/>
            <a:ext cx="8285162" cy="610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ACCESO COMERCIAL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1539875" y="1595437"/>
            <a:ext cx="8567737" cy="453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BIBLIOTECAS COMPRAN LIBROS ELECTRÓNICOS A EDITORIALES O DISTRIBUIDORES.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ACCESO A LOS LIBROS ELECTRÓNICOS SE REGULARIZA MEDIANTE LICENCIAS ESPECÍFICAS.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COMPRA EN PERPETUIDAD O SUSCRIPCIONES.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PRÉSTAMO 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923925" y="1847850"/>
            <a:ext cx="8567737" cy="4619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39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BIBLIOTECA PRESTA LIBROS ELECTRÓNICOS MEDIANTE PLATAFORMAS TECNOLÓGICAS ESPECÍFICAS.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3972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PRÉSTAMO SE REALIZA PARTIENDO DE LOS MISMOS ELEMENTOS QUE EN EL FORMATO IMPRESO: UN USUARIO, UNA OBRA, UN PLAZO DE PRÉSTAMO.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ahoma"/>
              <a:buNone/>
            </a:pPr>
            <a:br>
              <a:rPr b="1" i="0" lang="en-US" sz="3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62" y="419100"/>
            <a:ext cx="9185275" cy="6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EDITORIAL SPRINGER</a:t>
            </a:r>
            <a:b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/>
        </p:nvSpPr>
        <p:spPr>
          <a:xfrm>
            <a:off x="419100" y="419100"/>
            <a:ext cx="9323387" cy="588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EDITORIAL IET</a:t>
            </a:r>
            <a:b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/>
        </p:nvSpPr>
        <p:spPr>
          <a:xfrm>
            <a:off x="419100" y="166687"/>
            <a:ext cx="9323387" cy="75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ahoma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PRIMERA SESION, 2DA. PARTE</a:t>
            </a:r>
            <a:br>
              <a:rPr b="0" i="0" lang="en-US" sz="36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32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CATALOGOS GENERALES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6"/>
          <p:cNvGrpSpPr/>
          <p:nvPr/>
        </p:nvGrpSpPr>
        <p:grpSpPr>
          <a:xfrm>
            <a:off x="2066537" y="1418333"/>
            <a:ext cx="5575687" cy="3878856"/>
            <a:chOff x="1302" y="894"/>
            <a:chExt cx="3512" cy="2444"/>
          </a:xfrm>
        </p:grpSpPr>
        <p:grpSp>
          <p:nvGrpSpPr>
            <p:cNvPr id="79" name="Google Shape;79;p6"/>
            <p:cNvGrpSpPr/>
            <p:nvPr/>
          </p:nvGrpSpPr>
          <p:grpSpPr>
            <a:xfrm>
              <a:off x="1303" y="894"/>
              <a:ext cx="3511" cy="695"/>
              <a:chOff x="1303" y="894"/>
              <a:chExt cx="3511" cy="695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1611" y="1040"/>
                <a:ext cx="3203" cy="425"/>
              </a:xfrm>
              <a:prstGeom prst="roundRect">
                <a:avLst>
                  <a:gd fmla="val 10800" name="adj"/>
                </a:avLst>
              </a:prstGeom>
              <a:noFill/>
              <a:ln cap="sq" cmpd="sng" w="38150">
                <a:solidFill>
                  <a:srgbClr val="00006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" name="Google Shape;81;p6"/>
              <p:cNvGrpSpPr/>
              <p:nvPr/>
            </p:nvGrpSpPr>
            <p:grpSpPr>
              <a:xfrm>
                <a:off x="1303" y="894"/>
                <a:ext cx="742" cy="695"/>
                <a:chOff x="1303" y="894"/>
                <a:chExt cx="742" cy="695"/>
              </a:xfrm>
            </p:grpSpPr>
            <p:sp>
              <p:nvSpPr>
                <p:cNvPr id="82" name="Google Shape;82;p6"/>
                <p:cNvSpPr/>
                <p:nvPr/>
              </p:nvSpPr>
              <p:spPr>
                <a:xfrm rot="1740000">
                  <a:off x="1393" y="1021"/>
                  <a:ext cx="577" cy="456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6"/>
                <p:cNvSpPr/>
                <p:nvPr/>
              </p:nvSpPr>
              <p:spPr>
                <a:xfrm rot="1740000">
                  <a:off x="1377" y="1005"/>
                  <a:ext cx="577" cy="456"/>
                </a:xfrm>
                <a:prstGeom prst="ellipse">
                  <a:avLst/>
                </a:prstGeom>
                <a:gradFill>
                  <a:gsLst>
                    <a:gs pos="0">
                      <a:srgbClr val="000066"/>
                    </a:gs>
                    <a:gs pos="100000">
                      <a:srgbClr val="00002F"/>
                    </a:gs>
                  </a:gsLst>
                  <a:lin ang="7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6"/>
                <p:cNvSpPr/>
                <p:nvPr/>
              </p:nvSpPr>
              <p:spPr>
                <a:xfrm>
                  <a:off x="1433" y="1034"/>
                  <a:ext cx="259" cy="256"/>
                </a:xfrm>
                <a:prstGeom prst="ellipse">
                  <a:avLst/>
                </a:prstGeom>
                <a:gradFill>
                  <a:gsLst>
                    <a:gs pos="0">
                      <a:srgbClr val="FFFFFF">
                        <a:alpha val="50588"/>
                      </a:srgbClr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5" name="Google Shape;85;p6"/>
              <p:cNvSpPr txBox="1"/>
              <p:nvPr/>
            </p:nvSpPr>
            <p:spPr>
              <a:xfrm>
                <a:off x="1957" y="1117"/>
                <a:ext cx="15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E0404"/>
                  </a:buClr>
                  <a:buSzPts val="2400"/>
                  <a:buFont typeface="Arial"/>
                  <a:buNone/>
                </a:pPr>
                <a:r>
                  <a:rPr b="1" i="0" lang="en-US" sz="2400" u="sng" cap="none" strike="noStrike">
                    <a:solidFill>
                      <a:srgbClr val="AE0404"/>
                    </a:solidFill>
                    <a:latin typeface="Arial"/>
                    <a:ea typeface="Arial"/>
                    <a:cs typeface="Arial"/>
                    <a:sym typeface="Arial"/>
                    <a:hlinkClick r:id="rId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LIBRUNAM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"/>
              <p:cNvSpPr txBox="1"/>
              <p:nvPr/>
            </p:nvSpPr>
            <p:spPr>
              <a:xfrm>
                <a:off x="1531" y="1040"/>
                <a:ext cx="326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>
              <a:off x="1303" y="1476"/>
              <a:ext cx="3511" cy="696"/>
              <a:chOff x="1303" y="1476"/>
              <a:chExt cx="3511" cy="696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1611" y="1623"/>
                <a:ext cx="3203" cy="425"/>
              </a:xfrm>
              <a:prstGeom prst="roundRect">
                <a:avLst>
                  <a:gd fmla="val 10800" name="adj"/>
                </a:avLst>
              </a:prstGeom>
              <a:noFill/>
              <a:ln cap="sq" cmpd="sng" w="38150">
                <a:solidFill>
                  <a:srgbClr val="AE040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" name="Google Shape;89;p6"/>
              <p:cNvGrpSpPr/>
              <p:nvPr/>
            </p:nvGrpSpPr>
            <p:grpSpPr>
              <a:xfrm>
                <a:off x="1303" y="1476"/>
                <a:ext cx="741" cy="696"/>
                <a:chOff x="1303" y="1476"/>
                <a:chExt cx="741" cy="696"/>
              </a:xfrm>
            </p:grpSpPr>
            <p:sp>
              <p:nvSpPr>
                <p:cNvPr id="90" name="Google Shape;90;p6"/>
                <p:cNvSpPr/>
                <p:nvPr/>
              </p:nvSpPr>
              <p:spPr>
                <a:xfrm rot="1740000">
                  <a:off x="1392" y="1604"/>
                  <a:ext cx="577" cy="457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6"/>
                <p:cNvSpPr/>
                <p:nvPr/>
              </p:nvSpPr>
              <p:spPr>
                <a:xfrm rot="1740000">
                  <a:off x="1376" y="1588"/>
                  <a:ext cx="577" cy="452"/>
                </a:xfrm>
                <a:prstGeom prst="ellipse">
                  <a:avLst/>
                </a:prstGeom>
                <a:gradFill>
                  <a:gsLst>
                    <a:gs pos="0">
                      <a:srgbClr val="AE0404"/>
                    </a:gs>
                    <a:gs pos="100000">
                      <a:srgbClr val="510202"/>
                    </a:gs>
                  </a:gsLst>
                  <a:lin ang="7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1433" y="1616"/>
                  <a:ext cx="259" cy="256"/>
                </a:xfrm>
                <a:prstGeom prst="ellipse">
                  <a:avLst/>
                </a:prstGeom>
                <a:gradFill>
                  <a:gsLst>
                    <a:gs pos="0">
                      <a:srgbClr val="FFFFFF">
                        <a:alpha val="50588"/>
                      </a:srgbClr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" name="Google Shape;93;p6"/>
              <p:cNvSpPr txBox="1"/>
              <p:nvPr/>
            </p:nvSpPr>
            <p:spPr>
              <a:xfrm>
                <a:off x="1957" y="1699"/>
                <a:ext cx="15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E0404"/>
                  </a:buClr>
                  <a:buSzPts val="2400"/>
                  <a:buFont typeface="Arial"/>
                  <a:buNone/>
                </a:pPr>
                <a:r>
                  <a:rPr b="1" i="0" lang="en-US" sz="2400" u="sng" cap="none" strike="noStrike">
                    <a:solidFill>
                      <a:srgbClr val="AE0404"/>
                    </a:solidFill>
                    <a:latin typeface="Arial"/>
                    <a:ea typeface="Arial"/>
                    <a:cs typeface="Arial"/>
                    <a:sym typeface="Arial"/>
                    <a:hlinkClick r:id="rId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SERIUNAM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 txBox="1"/>
              <p:nvPr/>
            </p:nvSpPr>
            <p:spPr>
              <a:xfrm>
                <a:off x="1531" y="1623"/>
                <a:ext cx="326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>
              <a:off x="1302" y="2059"/>
              <a:ext cx="3512" cy="695"/>
              <a:chOff x="1302" y="2059"/>
              <a:chExt cx="3512" cy="695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1611" y="2206"/>
                <a:ext cx="3203" cy="425"/>
              </a:xfrm>
              <a:prstGeom prst="roundRect">
                <a:avLst>
                  <a:gd fmla="val 10800" name="adj"/>
                </a:avLst>
              </a:prstGeom>
              <a:noFill/>
              <a:ln cap="sq" cmpd="sng" w="38150">
                <a:solidFill>
                  <a:srgbClr val="65D13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7" name="Google Shape;97;p6"/>
              <p:cNvGrpSpPr/>
              <p:nvPr/>
            </p:nvGrpSpPr>
            <p:grpSpPr>
              <a:xfrm>
                <a:off x="1302" y="2059"/>
                <a:ext cx="742" cy="695"/>
                <a:chOff x="1302" y="2059"/>
                <a:chExt cx="742" cy="695"/>
              </a:xfrm>
            </p:grpSpPr>
            <p:sp>
              <p:nvSpPr>
                <p:cNvPr id="98" name="Google Shape;98;p6"/>
                <p:cNvSpPr/>
                <p:nvPr/>
              </p:nvSpPr>
              <p:spPr>
                <a:xfrm rot="1740000">
                  <a:off x="1392" y="2184"/>
                  <a:ext cx="577" cy="459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6"/>
                <p:cNvSpPr/>
                <p:nvPr/>
              </p:nvSpPr>
              <p:spPr>
                <a:xfrm rot="1740000">
                  <a:off x="1376" y="2170"/>
                  <a:ext cx="577" cy="455"/>
                </a:xfrm>
                <a:prstGeom prst="ellipse">
                  <a:avLst/>
                </a:prstGeom>
                <a:gradFill>
                  <a:gsLst>
                    <a:gs pos="0">
                      <a:srgbClr val="65D135"/>
                    </a:gs>
                    <a:gs pos="100000">
                      <a:srgbClr val="2F6119"/>
                    </a:gs>
                  </a:gsLst>
                  <a:lin ang="7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1433" y="2197"/>
                  <a:ext cx="259" cy="258"/>
                </a:xfrm>
                <a:prstGeom prst="ellipse">
                  <a:avLst/>
                </a:prstGeom>
                <a:gradFill>
                  <a:gsLst>
                    <a:gs pos="0">
                      <a:srgbClr val="FFFFFF">
                        <a:alpha val="50588"/>
                      </a:srgbClr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1" name="Google Shape;101;p6"/>
              <p:cNvSpPr txBox="1"/>
              <p:nvPr/>
            </p:nvSpPr>
            <p:spPr>
              <a:xfrm>
                <a:off x="1957" y="2282"/>
                <a:ext cx="12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E0404"/>
                  </a:buClr>
                  <a:buSzPts val="2400"/>
                  <a:buFont typeface="Arial"/>
                  <a:buNone/>
                </a:pPr>
                <a:r>
                  <a:rPr b="1" i="0" lang="en-US" sz="2400" u="sng" cap="none" strike="noStrike">
                    <a:solidFill>
                      <a:srgbClr val="AE0404"/>
                    </a:solidFill>
                    <a:latin typeface="Arial"/>
                    <a:ea typeface="Arial"/>
                    <a:cs typeface="Arial"/>
                    <a:sym typeface="Arial"/>
                    <a:hlinkClick r:id="rId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TESIUNAM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"/>
              <p:cNvSpPr txBox="1"/>
              <p:nvPr/>
            </p:nvSpPr>
            <p:spPr>
              <a:xfrm>
                <a:off x="1531" y="2206"/>
                <a:ext cx="326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3.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>
              <a:off x="1303" y="2643"/>
              <a:ext cx="3511" cy="695"/>
              <a:chOff x="1303" y="2643"/>
              <a:chExt cx="3511" cy="695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1611" y="2789"/>
                <a:ext cx="3203" cy="425"/>
              </a:xfrm>
              <a:prstGeom prst="roundRect">
                <a:avLst>
                  <a:gd fmla="val 10800" name="adj"/>
                </a:avLst>
              </a:prstGeom>
              <a:noFill/>
              <a:ln cap="sq" cmpd="sng" w="38150">
                <a:solidFill>
                  <a:srgbClr val="0066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" name="Google Shape;105;p6"/>
              <p:cNvGrpSpPr/>
              <p:nvPr/>
            </p:nvGrpSpPr>
            <p:grpSpPr>
              <a:xfrm>
                <a:off x="1303" y="2643"/>
                <a:ext cx="740" cy="695"/>
                <a:chOff x="1303" y="2643"/>
                <a:chExt cx="740" cy="695"/>
              </a:xfrm>
            </p:grpSpPr>
            <p:sp>
              <p:nvSpPr>
                <p:cNvPr id="106" name="Google Shape;106;p6"/>
                <p:cNvSpPr/>
                <p:nvPr/>
              </p:nvSpPr>
              <p:spPr>
                <a:xfrm rot="1740000">
                  <a:off x="1392" y="2772"/>
                  <a:ext cx="577" cy="454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 rot="1740000">
                  <a:off x="1377" y="2754"/>
                  <a:ext cx="577" cy="456"/>
                </a:xfrm>
                <a:prstGeom prst="ellipse">
                  <a:avLst/>
                </a:prstGeom>
                <a:gradFill>
                  <a:gsLst>
                    <a:gs pos="0">
                      <a:srgbClr val="0066CC"/>
                    </a:gs>
                    <a:gs pos="100000">
                      <a:srgbClr val="002F5E"/>
                    </a:gs>
                  </a:gsLst>
                  <a:lin ang="72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6"/>
                <p:cNvSpPr/>
                <p:nvPr/>
              </p:nvSpPr>
              <p:spPr>
                <a:xfrm>
                  <a:off x="1433" y="2785"/>
                  <a:ext cx="259" cy="255"/>
                </a:xfrm>
                <a:prstGeom prst="ellipse">
                  <a:avLst/>
                </a:prstGeom>
                <a:gradFill>
                  <a:gsLst>
                    <a:gs pos="0">
                      <a:srgbClr val="FFFFFF">
                        <a:alpha val="50588"/>
                      </a:srgbClr>
                    </a:gs>
                    <a:gs pos="100000">
                      <a:srgbClr val="767676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3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" name="Google Shape;109;p6"/>
              <p:cNvSpPr txBox="1"/>
              <p:nvPr/>
            </p:nvSpPr>
            <p:spPr>
              <a:xfrm>
                <a:off x="1957" y="2865"/>
                <a:ext cx="1095" cy="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E0404"/>
                  </a:buClr>
                  <a:buSzPts val="2400"/>
                  <a:buFont typeface="Arial"/>
                  <a:buNone/>
                </a:pPr>
                <a:r>
                  <a:rPr b="1" i="0" lang="en-US" sz="2400" u="sng" cap="none" strike="noStrike">
                    <a:solidFill>
                      <a:srgbClr val="AE0404"/>
                    </a:solidFill>
                    <a:latin typeface="Arial"/>
                    <a:ea typeface="Arial"/>
                    <a:cs typeface="Arial"/>
                    <a:sym typeface="Arial"/>
                    <a:hlinkClick r:id="rId6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MAPAMEX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6"/>
              <p:cNvSpPr txBox="1"/>
              <p:nvPr/>
            </p:nvSpPr>
            <p:spPr>
              <a:xfrm>
                <a:off x="1531" y="2789"/>
                <a:ext cx="326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4.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" name="Google Shape;111;p6"/>
          <p:cNvSpPr txBox="1"/>
          <p:nvPr/>
        </p:nvSpPr>
        <p:spPr>
          <a:xfrm>
            <a:off x="2351087" y="5375275"/>
            <a:ext cx="51911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1344612"/>
            <a:ext cx="9005887" cy="562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2" y="1176337"/>
            <a:ext cx="8483600" cy="611028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3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512" y="1260475"/>
            <a:ext cx="892175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/>
        </p:nvSpPr>
        <p:spPr>
          <a:xfrm>
            <a:off x="336550" y="2940050"/>
            <a:ext cx="9407525" cy="1679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REVISTAS ELECTRONICAS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5"/>
          <p:cNvSpPr/>
          <p:nvPr/>
        </p:nvSpPr>
        <p:spPr>
          <a:xfrm>
            <a:off x="336550" y="5375275"/>
            <a:ext cx="9407525" cy="671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/>
        </p:nvSpPr>
        <p:spPr>
          <a:xfrm>
            <a:off x="923925" y="503237"/>
            <a:ext cx="8567737" cy="1260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REVISTAS ELECTRONICAS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6"/>
          <p:cNvSpPr txBox="1"/>
          <p:nvPr/>
        </p:nvSpPr>
        <p:spPr>
          <a:xfrm>
            <a:off x="923925" y="1595437"/>
            <a:ext cx="8567737" cy="4872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ACTUALMENTE LA UNIVERSIDAD NACIONAL AUTÓNOMA DE MÉXICO, A TRAVÉS DE LA DIRECCIÓN GENERAL DE BIBLIOTECAS (DGB) TIENE A DISPOSICIÓN DE SU COMUNIDAD MÁS DE 6000 TÍTULOS DE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REVISTAS ELECTRÓNICAS,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CUALES OFRECEN INFORMACIÓN EN TEXTO COMPLETO. SU COBERTURA TEMÁTICA ES MULTIDISCIPLINARIA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7"/>
          <p:cNvSpPr/>
          <p:nvPr/>
        </p:nvSpPr>
        <p:spPr>
          <a:xfrm>
            <a:off x="1595437" y="1544637"/>
            <a:ext cx="8148637" cy="4989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419100"/>
            <a:ext cx="8848725" cy="6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8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671512"/>
            <a:ext cx="8820150" cy="630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2" y="1092200"/>
            <a:ext cx="8483600" cy="53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LIBRUNAM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503237" y="1343025"/>
            <a:ext cx="9072562" cy="562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312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BASE DE DATOS QUE CONTIENE EL ACERVO BIBLIOGRAFICO DE LAS 141 BIBLIOTECAS DEL SISTEMA BIBLIOTECARIO DE LA UNAM.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0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2" y="1176337"/>
            <a:ext cx="8483600" cy="52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612" y="1344612"/>
            <a:ext cx="8148637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612" y="1092200"/>
            <a:ext cx="8148637" cy="52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6450" y="1482725"/>
            <a:ext cx="7145337" cy="587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/>
        </p:nvSpPr>
        <p:spPr>
          <a:xfrm>
            <a:off x="419100" y="334962"/>
            <a:ext cx="9323387" cy="58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159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LIBRUNAM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60475"/>
            <a:ext cx="9534525" cy="55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/>
          <p:nvPr/>
        </p:nvSpPr>
        <p:spPr>
          <a:xfrm>
            <a:off x="503237" y="1343025"/>
            <a:ext cx="9072562" cy="562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/>
          <p:nvPr/>
        </p:nvSpPr>
        <p:spPr>
          <a:xfrm>
            <a:off x="1595437" y="84137"/>
            <a:ext cx="8148637" cy="1008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612" y="1511300"/>
            <a:ext cx="8148637" cy="49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2020-10-05T15:30:20Z</dcterms:created>
  <dc:creator>Gabriela De Paz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